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Roboto"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3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19605246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72233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58969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30242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66974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11025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61117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50908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20087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29810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44635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54506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18998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77658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899567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96573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60795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32680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85652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grpSp>
        <p:nvGrpSpPr>
          <p:cNvPr id="10" name="Shape 10"/>
          <p:cNvGrpSpPr/>
          <p:nvPr/>
        </p:nvGrpSpPr>
        <p:grpSpPr>
          <a:xfrm>
            <a:off x="6098378" y="4"/>
            <a:ext cx="3045625" cy="2030570"/>
            <a:chOff x="6098378" y="4"/>
            <a:chExt cx="3045625" cy="2030570"/>
          </a:xfrm>
        </p:grpSpPr>
        <p:sp>
          <p:nvSpPr>
            <p:cNvPr id="11" name="Shape 1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14" name="Shape 1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5" name="Shape 1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16" name="Shape 16"/>
          <p:cNvSpPr txBox="1">
            <a:spLocks noGrp="1"/>
          </p:cNvSpPr>
          <p:nvPr>
            <p:ph type="ctrTitle"/>
          </p:nvPr>
        </p:nvSpPr>
        <p:spPr>
          <a:xfrm>
            <a:off x="598100" y="1775222"/>
            <a:ext cx="8222100" cy="838800"/>
          </a:xfrm>
          <a:prstGeom prst="rect">
            <a:avLst/>
          </a:prstGeom>
        </p:spPr>
        <p:txBody>
          <a:bodyPr lIns="91425" tIns="91425" rIns="91425" bIns="91425" anchor="b" anchorCtr="0"/>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a:endParaRPr/>
          </a:p>
        </p:txBody>
      </p:sp>
      <p:sp>
        <p:nvSpPr>
          <p:cNvPr id="17" name="Shape 17"/>
          <p:cNvSpPr txBox="1">
            <a:spLocks noGrp="1"/>
          </p:cNvSpPr>
          <p:nvPr>
            <p:ph type="subTitle" idx="1"/>
          </p:nvPr>
        </p:nvSpPr>
        <p:spPr>
          <a:xfrm>
            <a:off x="598088" y="2715912"/>
            <a:ext cx="8222100" cy="4329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100">
                <a:solidFill>
                  <a:schemeClr val="lt1"/>
                </a:solidFill>
              </a:defRPr>
            </a:lvl1pPr>
            <a:lvl2pPr lvl="1">
              <a:lnSpc>
                <a:spcPct val="100000"/>
              </a:lnSpc>
              <a:spcBef>
                <a:spcPts val="0"/>
              </a:spcBef>
              <a:spcAft>
                <a:spcPts val="0"/>
              </a:spcAft>
              <a:buClr>
                <a:schemeClr val="lt1"/>
              </a:buClr>
              <a:buSzPct val="100000"/>
              <a:buNone/>
              <a:defRPr sz="2100">
                <a:solidFill>
                  <a:schemeClr val="lt1"/>
                </a:solidFill>
              </a:defRPr>
            </a:lvl2pPr>
            <a:lvl3pPr lvl="2">
              <a:lnSpc>
                <a:spcPct val="100000"/>
              </a:lnSpc>
              <a:spcBef>
                <a:spcPts val="0"/>
              </a:spcBef>
              <a:spcAft>
                <a:spcPts val="0"/>
              </a:spcAft>
              <a:buClr>
                <a:schemeClr val="lt1"/>
              </a:buClr>
              <a:buSzPct val="100000"/>
              <a:buNone/>
              <a:defRPr sz="2100">
                <a:solidFill>
                  <a:schemeClr val="lt1"/>
                </a:solidFill>
              </a:defRPr>
            </a:lvl3pPr>
            <a:lvl4pPr lvl="3">
              <a:lnSpc>
                <a:spcPct val="100000"/>
              </a:lnSpc>
              <a:spcBef>
                <a:spcPts val="0"/>
              </a:spcBef>
              <a:spcAft>
                <a:spcPts val="0"/>
              </a:spcAft>
              <a:buClr>
                <a:schemeClr val="lt1"/>
              </a:buClr>
              <a:buSzPct val="100000"/>
              <a:buNone/>
              <a:defRPr sz="2100">
                <a:solidFill>
                  <a:schemeClr val="lt1"/>
                </a:solidFill>
              </a:defRPr>
            </a:lvl4pPr>
            <a:lvl5pPr lvl="4">
              <a:lnSpc>
                <a:spcPct val="100000"/>
              </a:lnSpc>
              <a:spcBef>
                <a:spcPts val="0"/>
              </a:spcBef>
              <a:spcAft>
                <a:spcPts val="0"/>
              </a:spcAft>
              <a:buClr>
                <a:schemeClr val="lt1"/>
              </a:buClr>
              <a:buSzPct val="100000"/>
              <a:buNone/>
              <a:defRPr sz="2100">
                <a:solidFill>
                  <a:schemeClr val="lt1"/>
                </a:solidFill>
              </a:defRPr>
            </a:lvl5pPr>
            <a:lvl6pPr lvl="5">
              <a:lnSpc>
                <a:spcPct val="100000"/>
              </a:lnSpc>
              <a:spcBef>
                <a:spcPts val="0"/>
              </a:spcBef>
              <a:spcAft>
                <a:spcPts val="0"/>
              </a:spcAft>
              <a:buClr>
                <a:schemeClr val="lt1"/>
              </a:buClr>
              <a:buSzPct val="100000"/>
              <a:buNone/>
              <a:defRPr sz="2100">
                <a:solidFill>
                  <a:schemeClr val="lt1"/>
                </a:solidFill>
              </a:defRPr>
            </a:lvl6pPr>
            <a:lvl7pPr lvl="6">
              <a:lnSpc>
                <a:spcPct val="100000"/>
              </a:lnSpc>
              <a:spcBef>
                <a:spcPts val="0"/>
              </a:spcBef>
              <a:spcAft>
                <a:spcPts val="0"/>
              </a:spcAft>
              <a:buClr>
                <a:schemeClr val="lt1"/>
              </a:buClr>
              <a:buSzPct val="100000"/>
              <a:buNone/>
              <a:defRPr sz="2100">
                <a:solidFill>
                  <a:schemeClr val="lt1"/>
                </a:solidFill>
              </a:defRPr>
            </a:lvl7pPr>
            <a:lvl8pPr lvl="7">
              <a:lnSpc>
                <a:spcPct val="100000"/>
              </a:lnSpc>
              <a:spcBef>
                <a:spcPts val="0"/>
              </a:spcBef>
              <a:spcAft>
                <a:spcPts val="0"/>
              </a:spcAft>
              <a:buClr>
                <a:schemeClr val="lt1"/>
              </a:buClr>
              <a:buSzPct val="100000"/>
              <a:buNone/>
              <a:defRPr sz="2100">
                <a:solidFill>
                  <a:schemeClr val="lt1"/>
                </a:solidFill>
              </a:defRPr>
            </a:lvl8pPr>
            <a:lvl9pPr lvl="8">
              <a:lnSpc>
                <a:spcPct val="100000"/>
              </a:lnSpc>
              <a:spcBef>
                <a:spcPts val="0"/>
              </a:spcBef>
              <a:spcAft>
                <a:spcPts val="0"/>
              </a:spcAft>
              <a:buClr>
                <a:schemeClr val="lt1"/>
              </a:buClr>
              <a:buSzPct val="100000"/>
              <a:buNone/>
              <a:defRPr sz="2100">
                <a:solidFill>
                  <a:schemeClr val="lt1"/>
                </a:solidFill>
              </a:defRPr>
            </a:lvl9pPr>
          </a:lstStyle>
          <a:p>
            <a:endParaRPr/>
          </a:p>
        </p:txBody>
      </p:sp>
      <p:sp>
        <p:nvSpPr>
          <p:cNvPr id="18" name="Shape 1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dk1"/>
        </a:solidFill>
        <a:effectLst/>
      </p:bgPr>
    </p:bg>
    <p:spTree>
      <p:nvGrpSpPr>
        <p:cNvPr id="1" name="Shape 69"/>
        <p:cNvGrpSpPr/>
        <p:nvPr/>
      </p:nvGrpSpPr>
      <p:grpSpPr>
        <a:xfrm>
          <a:off x="0" y="0"/>
          <a:ext cx="0" cy="0"/>
          <a:chOff x="0" y="0"/>
          <a:chExt cx="0" cy="0"/>
        </a:xfrm>
      </p:grpSpPr>
      <p:grpSp>
        <p:nvGrpSpPr>
          <p:cNvPr id="70" name="Shape 70"/>
          <p:cNvGrpSpPr/>
          <p:nvPr/>
        </p:nvGrpSpPr>
        <p:grpSpPr>
          <a:xfrm>
            <a:off x="6098378" y="4"/>
            <a:ext cx="3045625" cy="2030570"/>
            <a:chOff x="6098378" y="4"/>
            <a:chExt cx="3045625" cy="2030570"/>
          </a:xfrm>
        </p:grpSpPr>
        <p:sp>
          <p:nvSpPr>
            <p:cNvPr id="71" name="Shape 7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2" name="Shape 7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76" name="Shape 76"/>
          <p:cNvSpPr txBox="1">
            <a:spLocks noGrp="1"/>
          </p:cNvSpPr>
          <p:nvPr>
            <p:ph type="title"/>
          </p:nvPr>
        </p:nvSpPr>
        <p:spPr>
          <a:xfrm>
            <a:off x="311700" y="1256050"/>
            <a:ext cx="8520600" cy="2030700"/>
          </a:xfrm>
          <a:prstGeom prst="rect">
            <a:avLst/>
          </a:prstGeom>
        </p:spPr>
        <p:txBody>
          <a:bodyPr lIns="91425" tIns="91425" rIns="91425" bIns="91425" anchor="b" anchorCtr="0"/>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a:endParaRPr/>
          </a:p>
        </p:txBody>
      </p:sp>
      <p:sp>
        <p:nvSpPr>
          <p:cNvPr id="77" name="Shape 77"/>
          <p:cNvSpPr txBox="1">
            <a:spLocks noGrp="1"/>
          </p:cNvSpPr>
          <p:nvPr>
            <p:ph type="body" idx="1"/>
          </p:nvPr>
        </p:nvSpPr>
        <p:spPr>
          <a:xfrm>
            <a:off x="311700" y="3369225"/>
            <a:ext cx="8520600" cy="1281900"/>
          </a:xfrm>
          <a:prstGeom prst="rect">
            <a:avLst/>
          </a:prstGeom>
        </p:spPr>
        <p:txBody>
          <a:bodyPr lIns="91425" tIns="91425" rIns="91425" bIns="91425" anchor="t" anchorCtr="0"/>
          <a:lstStyle>
            <a:lvl1pPr lvl="0" algn="ctr">
              <a:spcBef>
                <a:spcPts val="0"/>
              </a:spcBef>
              <a:buClr>
                <a:schemeClr val="lt1"/>
              </a:buClr>
              <a:defRPr>
                <a:solidFill>
                  <a:schemeClr val="lt1"/>
                </a:solidFill>
              </a:defRPr>
            </a:lvl1pPr>
            <a:lvl2pPr lvl="1" algn="ctr">
              <a:spcBef>
                <a:spcPts val="0"/>
              </a:spcBef>
              <a:buClr>
                <a:schemeClr val="lt1"/>
              </a:buClr>
              <a:defRPr>
                <a:solidFill>
                  <a:schemeClr val="lt1"/>
                </a:solidFill>
              </a:defRPr>
            </a:lvl2pPr>
            <a:lvl3pPr lvl="2" algn="ctr">
              <a:spcBef>
                <a:spcPts val="0"/>
              </a:spcBef>
              <a:buClr>
                <a:schemeClr val="lt1"/>
              </a:buClr>
              <a:defRPr>
                <a:solidFill>
                  <a:schemeClr val="lt1"/>
                </a:solidFill>
              </a:defRPr>
            </a:lvl3pPr>
            <a:lvl4pPr lvl="3" algn="ctr">
              <a:spcBef>
                <a:spcPts val="0"/>
              </a:spcBef>
              <a:buClr>
                <a:schemeClr val="lt1"/>
              </a:buClr>
              <a:defRPr>
                <a:solidFill>
                  <a:schemeClr val="lt1"/>
                </a:solidFill>
              </a:defRPr>
            </a:lvl4pPr>
            <a:lvl5pPr lvl="4" algn="ctr">
              <a:spcBef>
                <a:spcPts val="0"/>
              </a:spcBef>
              <a:buClr>
                <a:schemeClr val="lt1"/>
              </a:buClr>
              <a:defRPr>
                <a:solidFill>
                  <a:schemeClr val="lt1"/>
                </a:solidFill>
              </a:defRPr>
            </a:lvl5pPr>
            <a:lvl6pPr lvl="5" algn="ctr">
              <a:spcBef>
                <a:spcPts val="0"/>
              </a:spcBef>
              <a:buClr>
                <a:schemeClr val="lt1"/>
              </a:buClr>
              <a:defRPr>
                <a:solidFill>
                  <a:schemeClr val="lt1"/>
                </a:solidFill>
              </a:defRPr>
            </a:lvl6pPr>
            <a:lvl7pPr lvl="6" algn="ctr">
              <a:spcBef>
                <a:spcPts val="0"/>
              </a:spcBef>
              <a:buClr>
                <a:schemeClr val="lt1"/>
              </a:buClr>
              <a:defRPr>
                <a:solidFill>
                  <a:schemeClr val="lt1"/>
                </a:solidFill>
              </a:defRPr>
            </a:lvl7pPr>
            <a:lvl8pPr lvl="7" algn="ctr">
              <a:spcBef>
                <a:spcPts val="0"/>
              </a:spcBef>
              <a:buClr>
                <a:schemeClr val="lt1"/>
              </a:buClr>
              <a:defRPr>
                <a:solidFill>
                  <a:schemeClr val="lt1"/>
                </a:solidFill>
              </a:defRPr>
            </a:lvl8pPr>
            <a:lvl9pPr lvl="8" algn="ctr">
              <a:spcBef>
                <a:spcPts val="0"/>
              </a:spcBef>
              <a:buClr>
                <a:schemeClr val="lt1"/>
              </a:buClr>
              <a:defRPr>
                <a:solidFill>
                  <a:schemeClr val="lt1"/>
                </a:solidFill>
              </a:defRPr>
            </a:lvl9pPr>
          </a:lstStyle>
          <a:p>
            <a:endParaRPr/>
          </a:p>
        </p:txBody>
      </p:sp>
      <p:sp>
        <p:nvSpPr>
          <p:cNvPr id="78" name="Shape 7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9"/>
        <p:cNvGrpSpPr/>
        <p:nvPr/>
      </p:nvGrpSpPr>
      <p:grpSpPr>
        <a:xfrm>
          <a:off x="0" y="0"/>
          <a:ext cx="0" cy="0"/>
          <a:chOff x="0" y="0"/>
          <a:chExt cx="0" cy="0"/>
        </a:xfrm>
      </p:grpSpPr>
      <p:sp>
        <p:nvSpPr>
          <p:cNvPr id="80" name="Shape 80"/>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9"/>
        <p:cNvGrpSpPr/>
        <p:nvPr/>
      </p:nvGrpSpPr>
      <p:grpSpPr>
        <a:xfrm>
          <a:off x="0" y="0"/>
          <a:ext cx="0" cy="0"/>
          <a:chOff x="0" y="0"/>
          <a:chExt cx="0" cy="0"/>
        </a:xfrm>
      </p:grpSpPr>
      <p:grpSp>
        <p:nvGrpSpPr>
          <p:cNvPr id="20" name="Shape 20"/>
          <p:cNvGrpSpPr/>
          <p:nvPr/>
        </p:nvGrpSpPr>
        <p:grpSpPr>
          <a:xfrm>
            <a:off x="6098378" y="4"/>
            <a:ext cx="3045625" cy="2030570"/>
            <a:chOff x="6098378" y="4"/>
            <a:chExt cx="3045625" cy="2030570"/>
          </a:xfrm>
        </p:grpSpPr>
        <p:sp>
          <p:nvSpPr>
            <p:cNvPr id="21" name="Shape 2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2" name="Shape 2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23" name="Shape 2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24" name="Shape 2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5" name="Shape 2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26" name="Shape 26"/>
          <p:cNvSpPr txBox="1">
            <a:spLocks noGrp="1"/>
          </p:cNvSpPr>
          <p:nvPr>
            <p:ph type="title"/>
          </p:nvPr>
        </p:nvSpPr>
        <p:spPr>
          <a:xfrm>
            <a:off x="598100" y="2152347"/>
            <a:ext cx="8222100" cy="838800"/>
          </a:xfrm>
          <a:prstGeom prst="rect">
            <a:avLst/>
          </a:prstGeom>
        </p:spPr>
        <p:txBody>
          <a:bodyPr lIns="91425" tIns="91425" rIns="91425" bIns="91425" anchor="ctr" anchorCtr="0"/>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a:endParaRPr/>
          </a:p>
        </p:txBody>
      </p:sp>
      <p:sp>
        <p:nvSpPr>
          <p:cNvPr id="27" name="Shape 27"/>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8"/>
        <p:cNvGrpSpPr/>
        <p:nvPr/>
      </p:nvGrpSpPr>
      <p:grpSpPr>
        <a:xfrm>
          <a:off x="0" y="0"/>
          <a:ext cx="0" cy="0"/>
          <a:chOff x="0" y="0"/>
          <a:chExt cx="0" cy="0"/>
        </a:xfrm>
      </p:grpSpPr>
      <p:grpSp>
        <p:nvGrpSpPr>
          <p:cNvPr id="29" name="Shape 29"/>
          <p:cNvGrpSpPr/>
          <p:nvPr/>
        </p:nvGrpSpPr>
        <p:grpSpPr>
          <a:xfrm>
            <a:off x="0" y="3903669"/>
            <a:ext cx="9144000" cy="1239925"/>
            <a:chOff x="0" y="3903669"/>
            <a:chExt cx="9144000" cy="1239925"/>
          </a:xfrm>
        </p:grpSpPr>
        <p:sp>
          <p:nvSpPr>
            <p:cNvPr id="30" name="Shape 30"/>
            <p:cNvSpPr/>
            <p:nvPr/>
          </p:nvSpPr>
          <p:spPr>
            <a:xfrm>
              <a:off x="8154895" y="3903669"/>
              <a:ext cx="989100" cy="9879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flipH="1">
              <a:off x="6181162" y="3903669"/>
              <a:ext cx="989100" cy="9879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7170274" y="3903669"/>
              <a:ext cx="989100" cy="9879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rot="10800000">
              <a:off x="8154757" y="3903682"/>
              <a:ext cx="989100" cy="987900"/>
            </a:xfrm>
            <a:prstGeom prst="rtTriangle">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34" name="Shape 34"/>
            <p:cNvSpPr/>
            <p:nvPr/>
          </p:nvSpPr>
          <p:spPr>
            <a:xfrm>
              <a:off x="0" y="4891594"/>
              <a:ext cx="9144000" cy="2520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5" name="Shape 35"/>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6" name="Shape 36"/>
          <p:cNvSpPr txBox="1">
            <a:spLocks noGrp="1"/>
          </p:cNvSpPr>
          <p:nvPr>
            <p:ph type="body" idx="1"/>
          </p:nvPr>
        </p:nvSpPr>
        <p:spPr>
          <a:xfrm>
            <a:off x="311700" y="1229875"/>
            <a:ext cx="8520600" cy="3339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7" name="Shape 37"/>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body" idx="1"/>
          </p:nvPr>
        </p:nvSpPr>
        <p:spPr>
          <a:xfrm>
            <a:off x="311700" y="1229975"/>
            <a:ext cx="3999900" cy="3339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1" name="Shape 41"/>
          <p:cNvSpPr txBox="1">
            <a:spLocks noGrp="1"/>
          </p:cNvSpPr>
          <p:nvPr>
            <p:ph type="body" idx="2"/>
          </p:nvPr>
        </p:nvSpPr>
        <p:spPr>
          <a:xfrm>
            <a:off x="4832400" y="1229975"/>
            <a:ext cx="3999900" cy="3339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2" name="Shape 42"/>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5" name="Shape 45"/>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8" name="Shape 48"/>
          <p:cNvSpPr txBox="1">
            <a:spLocks noGrp="1"/>
          </p:cNvSpPr>
          <p:nvPr>
            <p:ph type="body" idx="1"/>
          </p:nvPr>
        </p:nvSpPr>
        <p:spPr>
          <a:xfrm>
            <a:off x="311700" y="1465804"/>
            <a:ext cx="2808000" cy="31032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9" name="Shape 49"/>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50"/>
        <p:cNvGrpSpPr/>
        <p:nvPr/>
      </p:nvGrpSpPr>
      <p:grpSpPr>
        <a:xfrm>
          <a:off x="0" y="0"/>
          <a:ext cx="0" cy="0"/>
          <a:chOff x="0" y="0"/>
          <a:chExt cx="0" cy="0"/>
        </a:xfrm>
      </p:grpSpPr>
      <p:grpSp>
        <p:nvGrpSpPr>
          <p:cNvPr id="51" name="Shape 51"/>
          <p:cNvGrpSpPr/>
          <p:nvPr/>
        </p:nvGrpSpPr>
        <p:grpSpPr>
          <a:xfrm>
            <a:off x="6098378" y="4"/>
            <a:ext cx="3045625" cy="2030570"/>
            <a:chOff x="6098378" y="4"/>
            <a:chExt cx="3045625" cy="2030570"/>
          </a:xfrm>
        </p:grpSpPr>
        <p:sp>
          <p:nvSpPr>
            <p:cNvPr id="52" name="Shape 52"/>
            <p:cNvSpPr/>
            <p:nvPr/>
          </p:nvSpPr>
          <p:spPr>
            <a:xfrm>
              <a:off x="8128803" y="15"/>
              <a:ext cx="1015200" cy="10152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53" name="Shape 53"/>
            <p:cNvSpPr/>
            <p:nvPr/>
          </p:nvSpPr>
          <p:spPr>
            <a:xfrm flipH="1">
              <a:off x="7113463" y="4"/>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7113588" y="106"/>
              <a:ext cx="1015200" cy="1015200"/>
            </a:xfrm>
            <a:prstGeom prst="rtTriangle">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55" name="Shape 55"/>
            <p:cNvSpPr/>
            <p:nvPr/>
          </p:nvSpPr>
          <p:spPr>
            <a:xfrm rot="10800000">
              <a:off x="6098378" y="96"/>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56" name="Shape 56"/>
            <p:cNvSpPr/>
            <p:nvPr/>
          </p:nvSpPr>
          <p:spPr>
            <a:xfrm rot="10800000">
              <a:off x="8128789" y="1015375"/>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grpSp>
      <p:sp>
        <p:nvSpPr>
          <p:cNvPr id="57" name="Shape 57"/>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58" name="Shape 5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59"/>
        <p:cNvGrpSpPr/>
        <p:nvPr/>
      </p:nvGrpSpPr>
      <p:grpSpPr>
        <a:xfrm>
          <a:off x="0" y="0"/>
          <a:ext cx="0" cy="0"/>
          <a:chOff x="0" y="0"/>
          <a:chExt cx="0" cy="0"/>
        </a:xfrm>
      </p:grpSpPr>
      <p:sp>
        <p:nvSpPr>
          <p:cNvPr id="60" name="Shape 60"/>
          <p:cNvSpPr/>
          <p:nvPr/>
        </p:nvSpPr>
        <p:spPr>
          <a:xfrm>
            <a:off x="4572000" y="-1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61" name="Shape 6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62" name="Shape 62"/>
          <p:cNvSpPr txBox="1">
            <a:spLocks noGrp="1"/>
          </p:cNvSpPr>
          <p:nvPr>
            <p:ph type="title"/>
          </p:nvPr>
        </p:nvSpPr>
        <p:spPr>
          <a:xfrm>
            <a:off x="265500" y="1151100"/>
            <a:ext cx="4045200" cy="15645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63" name="Shape 63"/>
          <p:cNvSpPr txBox="1">
            <a:spLocks noGrp="1"/>
          </p:cNvSpPr>
          <p:nvPr>
            <p:ph type="subTitle" idx="1"/>
          </p:nvPr>
        </p:nvSpPr>
        <p:spPr>
          <a:xfrm>
            <a:off x="265500" y="2769001"/>
            <a:ext cx="4045200" cy="12693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64" name="Shape 6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65" name="Shape 65"/>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6"/>
        <p:cNvGrpSpPr/>
        <p:nvPr/>
      </p:nvGrpSpPr>
      <p:grpSpPr>
        <a:xfrm>
          <a:off x="0" y="0"/>
          <a:ext cx="0" cy="0"/>
          <a:chOff x="0" y="0"/>
          <a:chExt cx="0" cy="0"/>
        </a:xfrm>
      </p:grpSpPr>
      <p:sp>
        <p:nvSpPr>
          <p:cNvPr id="67" name="Shape 67"/>
          <p:cNvSpPr txBox="1">
            <a:spLocks noGrp="1"/>
          </p:cNvSpPr>
          <p:nvPr>
            <p:ph type="body" idx="1"/>
          </p:nvPr>
        </p:nvSpPr>
        <p:spPr>
          <a:xfrm>
            <a:off x="319500" y="4230575"/>
            <a:ext cx="5998800" cy="5988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68" name="Shape 6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10000"/>
            <a:ext cx="8520600" cy="607800"/>
          </a:xfrm>
          <a:prstGeom prst="rect">
            <a:avLst/>
          </a:prstGeom>
          <a:noFill/>
          <a:ln>
            <a:noFill/>
          </a:ln>
        </p:spPr>
        <p:txBody>
          <a:bodyPr lIns="91425" tIns="91425" rIns="91425" bIns="91425" anchor="t" anchorCtr="0"/>
          <a:lstStyle>
            <a:lvl1pPr lvl="0">
              <a:spcBef>
                <a:spcPts val="0"/>
              </a:spcBef>
              <a:buClr>
                <a:schemeClr val="dk1"/>
              </a:buClr>
              <a:buSzPct val="100000"/>
              <a:buFont typeface="Roboto"/>
              <a:buNone/>
              <a:defRPr sz="3000">
                <a:solidFill>
                  <a:schemeClr val="dk1"/>
                </a:solidFill>
                <a:latin typeface="Roboto"/>
                <a:ea typeface="Roboto"/>
                <a:cs typeface="Roboto"/>
                <a:sym typeface="Roboto"/>
              </a:defRPr>
            </a:lvl1pPr>
            <a:lvl2pPr lvl="1">
              <a:spcBef>
                <a:spcPts val="0"/>
              </a:spcBef>
              <a:buClr>
                <a:schemeClr val="dk1"/>
              </a:buClr>
              <a:buSzPct val="100000"/>
              <a:buFont typeface="Roboto"/>
              <a:buNone/>
              <a:defRPr sz="3000">
                <a:solidFill>
                  <a:schemeClr val="dk1"/>
                </a:solidFill>
                <a:latin typeface="Roboto"/>
                <a:ea typeface="Roboto"/>
                <a:cs typeface="Roboto"/>
                <a:sym typeface="Roboto"/>
              </a:defRPr>
            </a:lvl2pPr>
            <a:lvl3pPr lvl="2">
              <a:spcBef>
                <a:spcPts val="0"/>
              </a:spcBef>
              <a:buClr>
                <a:schemeClr val="dk1"/>
              </a:buClr>
              <a:buSzPct val="100000"/>
              <a:buFont typeface="Roboto"/>
              <a:buNone/>
              <a:defRPr sz="3000">
                <a:solidFill>
                  <a:schemeClr val="dk1"/>
                </a:solidFill>
                <a:latin typeface="Roboto"/>
                <a:ea typeface="Roboto"/>
                <a:cs typeface="Roboto"/>
                <a:sym typeface="Roboto"/>
              </a:defRPr>
            </a:lvl3pPr>
            <a:lvl4pPr lvl="3">
              <a:spcBef>
                <a:spcPts val="0"/>
              </a:spcBef>
              <a:buClr>
                <a:schemeClr val="dk1"/>
              </a:buClr>
              <a:buSzPct val="100000"/>
              <a:buFont typeface="Roboto"/>
              <a:buNone/>
              <a:defRPr sz="3000">
                <a:solidFill>
                  <a:schemeClr val="dk1"/>
                </a:solidFill>
                <a:latin typeface="Roboto"/>
                <a:ea typeface="Roboto"/>
                <a:cs typeface="Roboto"/>
                <a:sym typeface="Roboto"/>
              </a:defRPr>
            </a:lvl4pPr>
            <a:lvl5pPr lvl="4">
              <a:spcBef>
                <a:spcPts val="0"/>
              </a:spcBef>
              <a:buClr>
                <a:schemeClr val="dk1"/>
              </a:buClr>
              <a:buSzPct val="100000"/>
              <a:buFont typeface="Roboto"/>
              <a:buNone/>
              <a:defRPr sz="3000">
                <a:solidFill>
                  <a:schemeClr val="dk1"/>
                </a:solidFill>
                <a:latin typeface="Roboto"/>
                <a:ea typeface="Roboto"/>
                <a:cs typeface="Roboto"/>
                <a:sym typeface="Roboto"/>
              </a:defRPr>
            </a:lvl5pPr>
            <a:lvl6pPr lvl="5">
              <a:spcBef>
                <a:spcPts val="0"/>
              </a:spcBef>
              <a:buClr>
                <a:schemeClr val="dk1"/>
              </a:buClr>
              <a:buSzPct val="100000"/>
              <a:buFont typeface="Roboto"/>
              <a:buNone/>
              <a:defRPr sz="3000">
                <a:solidFill>
                  <a:schemeClr val="dk1"/>
                </a:solidFill>
                <a:latin typeface="Roboto"/>
                <a:ea typeface="Roboto"/>
                <a:cs typeface="Roboto"/>
                <a:sym typeface="Roboto"/>
              </a:defRPr>
            </a:lvl6pPr>
            <a:lvl7pPr lvl="6">
              <a:spcBef>
                <a:spcPts val="0"/>
              </a:spcBef>
              <a:buClr>
                <a:schemeClr val="dk1"/>
              </a:buClr>
              <a:buSzPct val="100000"/>
              <a:buFont typeface="Roboto"/>
              <a:buNone/>
              <a:defRPr sz="3000">
                <a:solidFill>
                  <a:schemeClr val="dk1"/>
                </a:solidFill>
                <a:latin typeface="Roboto"/>
                <a:ea typeface="Roboto"/>
                <a:cs typeface="Roboto"/>
                <a:sym typeface="Roboto"/>
              </a:defRPr>
            </a:lvl7pPr>
            <a:lvl8pPr lvl="7">
              <a:spcBef>
                <a:spcPts val="0"/>
              </a:spcBef>
              <a:buClr>
                <a:schemeClr val="dk1"/>
              </a:buClr>
              <a:buSzPct val="100000"/>
              <a:buFont typeface="Roboto"/>
              <a:buNone/>
              <a:defRPr sz="3000">
                <a:solidFill>
                  <a:schemeClr val="dk1"/>
                </a:solidFill>
                <a:latin typeface="Roboto"/>
                <a:ea typeface="Roboto"/>
                <a:cs typeface="Roboto"/>
                <a:sym typeface="Roboto"/>
              </a:defRPr>
            </a:lvl8pPr>
            <a:lvl9pPr lvl="8">
              <a:spcBef>
                <a:spcPts val="0"/>
              </a:spcBef>
              <a:buClr>
                <a:schemeClr val="dk1"/>
              </a:buClr>
              <a:buSzPct val="100000"/>
              <a:buFont typeface="Roboto"/>
              <a:buNone/>
              <a:defRPr sz="3000">
                <a:solidFill>
                  <a:schemeClr val="dk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311700" y="1229875"/>
            <a:ext cx="8520600" cy="3339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lvl="1">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lvl="2">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lvl="3">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lvl="4">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lvl="5">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lvl="6">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lvl="7">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lvl="8">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460431" y="4651190"/>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1"/>
                </a:solidFill>
                <a:latin typeface="Roboto"/>
                <a:ea typeface="Roboto"/>
                <a:cs typeface="Roboto"/>
                <a:sym typeface="Roboto"/>
              </a:rPr>
              <a:t>‹#›</a:t>
            </a:fld>
            <a:endParaRPr lang="en" sz="1000">
              <a:solidFill>
                <a:schemeClr val="lt1"/>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ctrTitle"/>
          </p:nvPr>
        </p:nvSpPr>
        <p:spPr>
          <a:xfrm>
            <a:off x="598100" y="1775222"/>
            <a:ext cx="8222100" cy="838800"/>
          </a:xfrm>
          <a:prstGeom prst="rect">
            <a:avLst/>
          </a:prstGeom>
        </p:spPr>
        <p:txBody>
          <a:bodyPr lIns="91425" tIns="91425" rIns="91425" bIns="91425" anchor="b" anchorCtr="0">
            <a:noAutofit/>
          </a:bodyPr>
          <a:lstStyle/>
          <a:p>
            <a:pPr lvl="0" algn="ctr">
              <a:spcBef>
                <a:spcPts val="0"/>
              </a:spcBef>
              <a:buNone/>
            </a:pPr>
            <a:r>
              <a:rPr lang="en" sz="3600"/>
              <a:t>Economic Cycles, Productivity (GDP)</a:t>
            </a:r>
          </a:p>
        </p:txBody>
      </p:sp>
      <p:sp>
        <p:nvSpPr>
          <p:cNvPr id="86" name="Shape 86"/>
          <p:cNvSpPr txBox="1">
            <a:spLocks noGrp="1"/>
          </p:cNvSpPr>
          <p:nvPr>
            <p:ph type="subTitle" idx="1"/>
          </p:nvPr>
        </p:nvSpPr>
        <p:spPr>
          <a:xfrm>
            <a:off x="598099" y="2715925"/>
            <a:ext cx="7651500" cy="432900"/>
          </a:xfrm>
          <a:prstGeom prst="rect">
            <a:avLst/>
          </a:prstGeom>
        </p:spPr>
        <p:txBody>
          <a:bodyPr lIns="91425" tIns="91425" rIns="91425" bIns="91425" anchor="t" anchorCtr="0">
            <a:noAutofit/>
          </a:bodyPr>
          <a:lstStyle/>
          <a:p>
            <a:pPr lvl="0" algn="r">
              <a:spcBef>
                <a:spcPts val="0"/>
              </a:spcBef>
              <a:buNone/>
            </a:pPr>
            <a:r>
              <a:rPr lang="en"/>
              <a:t>By Will Vollweiler and Sebastian Czaja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endParaRPr/>
          </a:p>
        </p:txBody>
      </p:sp>
      <p:sp>
        <p:nvSpPr>
          <p:cNvPr id="139" name="Shape 139"/>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endParaRPr/>
          </a:p>
        </p:txBody>
      </p:sp>
      <p:pic>
        <p:nvPicPr>
          <p:cNvPr id="140" name="Shape 140"/>
          <p:cNvPicPr preferRelativeResize="0"/>
          <p:nvPr/>
        </p:nvPicPr>
        <p:blipFill>
          <a:blip r:embed="rId3">
            <a:alphaModFix/>
          </a:blip>
          <a:stretch>
            <a:fillRect/>
          </a:stretch>
        </p:blipFill>
        <p:spPr>
          <a:xfrm>
            <a:off x="807598" y="-181700"/>
            <a:ext cx="7354303"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endParaRPr/>
          </a:p>
        </p:txBody>
      </p:sp>
      <p:sp>
        <p:nvSpPr>
          <p:cNvPr id="146" name="Shape 146"/>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endParaRPr/>
          </a:p>
        </p:txBody>
      </p:sp>
      <p:pic>
        <p:nvPicPr>
          <p:cNvPr id="147" name="Shape 147"/>
          <p:cNvPicPr preferRelativeResize="0"/>
          <p:nvPr/>
        </p:nvPicPr>
        <p:blipFill>
          <a:blip r:embed="rId3">
            <a:alphaModFix/>
          </a:blip>
          <a:stretch>
            <a:fillRect/>
          </a:stretch>
        </p:blipFill>
        <p:spPr>
          <a:xfrm>
            <a:off x="0" y="0"/>
            <a:ext cx="4414374" cy="4833824"/>
          </a:xfrm>
          <a:prstGeom prst="rect">
            <a:avLst/>
          </a:prstGeom>
          <a:noFill/>
          <a:ln>
            <a:noFill/>
          </a:ln>
        </p:spPr>
      </p:pic>
      <p:pic>
        <p:nvPicPr>
          <p:cNvPr id="148" name="Shape 148"/>
          <p:cNvPicPr preferRelativeResize="0"/>
          <p:nvPr/>
        </p:nvPicPr>
        <p:blipFill>
          <a:blip r:embed="rId4">
            <a:alphaModFix/>
          </a:blip>
          <a:stretch>
            <a:fillRect/>
          </a:stretch>
        </p:blipFill>
        <p:spPr>
          <a:xfrm>
            <a:off x="4729625" y="410000"/>
            <a:ext cx="4414374" cy="4423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Recoveries in the U.S.</a:t>
            </a:r>
          </a:p>
        </p:txBody>
      </p:sp>
      <p:sp>
        <p:nvSpPr>
          <p:cNvPr id="154" name="Shape 154"/>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marL="457200" lvl="0" indent="-228600" rtl="0">
              <a:spcBef>
                <a:spcPts val="0"/>
              </a:spcBef>
            </a:pPr>
            <a:r>
              <a:rPr lang="en"/>
              <a:t>Reagan's 1980 Economic recovery one of America’s best</a:t>
            </a:r>
          </a:p>
          <a:p>
            <a:pPr marL="914400" lvl="1" indent="-228600" rtl="0">
              <a:spcBef>
                <a:spcPts val="0"/>
              </a:spcBef>
            </a:pPr>
            <a:r>
              <a:rPr lang="en"/>
              <a:t>America faced an oil drought, as well as job loss and </a:t>
            </a:r>
          </a:p>
          <a:p>
            <a:pPr marL="914400" lvl="1" indent="-228600" rtl="0">
              <a:spcBef>
                <a:spcPts val="0"/>
              </a:spcBef>
            </a:pPr>
            <a:r>
              <a:rPr lang="en"/>
              <a:t>Cut personal and business taxes, reduced federal spending, and rebalanced the federal budget</a:t>
            </a:r>
          </a:p>
          <a:p>
            <a:pPr marL="914400" lvl="1" indent="-228600" rtl="0">
              <a:spcBef>
                <a:spcPts val="0"/>
              </a:spcBef>
            </a:pPr>
            <a:r>
              <a:rPr lang="en"/>
              <a:t>Modern Republicans look at the Economic Tax Recovery Act in high standards today due to its effectiveness to the US Economy</a:t>
            </a:r>
          </a:p>
          <a:p>
            <a:pPr marL="457200" lvl="0" indent="-228600" rtl="0">
              <a:spcBef>
                <a:spcPts val="0"/>
              </a:spcBef>
            </a:pPr>
            <a:r>
              <a:rPr lang="en"/>
              <a:t>Obama’s Stimulus Package stopped the 2007-2009 recession from progressing</a:t>
            </a:r>
          </a:p>
          <a:p>
            <a:pPr marL="914400" lvl="1" indent="-228600" rtl="0">
              <a:spcBef>
                <a:spcPts val="0"/>
              </a:spcBef>
            </a:pPr>
            <a:r>
              <a:rPr lang="en"/>
              <a:t>American Recovery and Reinvestment Act of 2009 cost Americans $839 billion dollars but was able to successfully save exist jobs as well as revitalize failing sectors and create jobs</a:t>
            </a:r>
          </a:p>
          <a:p>
            <a:pPr marL="914400" lvl="1" indent="-228600">
              <a:spcBef>
                <a:spcPts val="0"/>
              </a:spcBef>
            </a:pPr>
            <a:r>
              <a:rPr lang="en"/>
              <a:t>Based on Keynesian Economic theory</a:t>
            </a: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endParaRPr/>
          </a:p>
        </p:txBody>
      </p:sp>
      <p:sp>
        <p:nvSpPr>
          <p:cNvPr id="160" name="Shape 160"/>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endParaRPr/>
          </a:p>
        </p:txBody>
      </p:sp>
      <p:pic>
        <p:nvPicPr>
          <p:cNvPr id="161" name="Shape 161"/>
          <p:cNvPicPr preferRelativeResize="0"/>
          <p:nvPr/>
        </p:nvPicPr>
        <p:blipFill>
          <a:blip r:embed="rId3">
            <a:alphaModFix/>
          </a:blip>
          <a:stretch>
            <a:fillRect/>
          </a:stretch>
        </p:blipFill>
        <p:spPr>
          <a:xfrm>
            <a:off x="1223962" y="530275"/>
            <a:ext cx="6696075" cy="40386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endParaRPr/>
          </a:p>
        </p:txBody>
      </p:sp>
      <p:sp>
        <p:nvSpPr>
          <p:cNvPr id="167" name="Shape 167"/>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endParaRPr/>
          </a:p>
        </p:txBody>
      </p:sp>
      <p:pic>
        <p:nvPicPr>
          <p:cNvPr id="168" name="Shape 168"/>
          <p:cNvPicPr preferRelativeResize="0"/>
          <p:nvPr/>
        </p:nvPicPr>
        <p:blipFill>
          <a:blip r:embed="rId3">
            <a:alphaModFix/>
          </a:blip>
          <a:stretch>
            <a:fillRect/>
          </a:stretch>
        </p:blipFill>
        <p:spPr>
          <a:xfrm>
            <a:off x="1144200" y="67150"/>
            <a:ext cx="6855600" cy="479352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Graph of the GDP in United States’ History</a:t>
            </a:r>
          </a:p>
        </p:txBody>
      </p:sp>
      <p:pic>
        <p:nvPicPr>
          <p:cNvPr id="174" name="Shape 174" descr="RealGDPperCapita-650x450.png"/>
          <p:cNvPicPr preferRelativeResize="0"/>
          <p:nvPr/>
        </p:nvPicPr>
        <p:blipFill>
          <a:blip r:embed="rId3">
            <a:alphaModFix/>
          </a:blip>
          <a:stretch>
            <a:fillRect/>
          </a:stretch>
        </p:blipFill>
        <p:spPr>
          <a:xfrm>
            <a:off x="554850" y="1017800"/>
            <a:ext cx="5519078" cy="3820900"/>
          </a:xfrm>
          <a:prstGeom prst="rect">
            <a:avLst/>
          </a:prstGeom>
          <a:noFill/>
          <a:ln>
            <a:noFill/>
          </a:ln>
        </p:spPr>
      </p:pic>
      <p:sp>
        <p:nvSpPr>
          <p:cNvPr id="175" name="Shape 175"/>
          <p:cNvSpPr txBox="1"/>
          <p:nvPr/>
        </p:nvSpPr>
        <p:spPr>
          <a:xfrm>
            <a:off x="6144725" y="1384075"/>
            <a:ext cx="2856300" cy="1462500"/>
          </a:xfrm>
          <a:prstGeom prst="rect">
            <a:avLst/>
          </a:prstGeom>
          <a:noFill/>
          <a:ln>
            <a:noFill/>
          </a:ln>
        </p:spPr>
        <p:txBody>
          <a:bodyPr lIns="91425" tIns="91425" rIns="91425" bIns="91425" anchor="t" anchorCtr="0">
            <a:noAutofit/>
          </a:bodyPr>
          <a:lstStyle/>
          <a:p>
            <a:pPr lvl="0" rtl="0">
              <a:spcBef>
                <a:spcPts val="0"/>
              </a:spcBef>
              <a:buNone/>
            </a:pPr>
            <a:r>
              <a:rPr lang="en"/>
              <a:t>-This graph shows how certain events have an impact on the short term GDP</a:t>
            </a:r>
          </a:p>
          <a:p>
            <a:pPr lvl="0">
              <a:spcBef>
                <a:spcPts val="0"/>
              </a:spcBef>
              <a:buNone/>
            </a:pPr>
            <a:r>
              <a:rPr lang="en"/>
              <a:t>-As the GDP is measured in the long run, it tends to follow a steady growth rate.</a:t>
            </a: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Productivity</a:t>
            </a:r>
          </a:p>
        </p:txBody>
      </p:sp>
      <p:sp>
        <p:nvSpPr>
          <p:cNvPr id="181" name="Shape 181"/>
          <p:cNvSpPr txBox="1">
            <a:spLocks noGrp="1"/>
          </p:cNvSpPr>
          <p:nvPr>
            <p:ph type="body" idx="1"/>
          </p:nvPr>
        </p:nvSpPr>
        <p:spPr>
          <a:xfrm>
            <a:off x="311700" y="1229875"/>
            <a:ext cx="6284700" cy="3339000"/>
          </a:xfrm>
          <a:prstGeom prst="rect">
            <a:avLst/>
          </a:prstGeom>
        </p:spPr>
        <p:txBody>
          <a:bodyPr lIns="91425" tIns="91425" rIns="91425" bIns="91425" anchor="t" anchorCtr="0">
            <a:noAutofit/>
          </a:bodyPr>
          <a:lstStyle/>
          <a:p>
            <a:pPr lvl="0">
              <a:spcBef>
                <a:spcPts val="0"/>
              </a:spcBef>
              <a:buNone/>
            </a:pPr>
            <a:r>
              <a:rPr lang="en" sz="1400"/>
              <a:t>The Economic measure of output (quantity or quality) per unit of input (labor and capital).</a:t>
            </a:r>
          </a:p>
          <a:p>
            <a:pPr lvl="0">
              <a:spcBef>
                <a:spcPts val="0"/>
              </a:spcBef>
              <a:buNone/>
            </a:pPr>
            <a:r>
              <a:rPr lang="en" sz="1400"/>
              <a:t>Productivity measures can be used to examine trends in labor growth, wage levels, and technological improvements.</a:t>
            </a:r>
          </a:p>
          <a:p>
            <a:pPr marL="457200" lvl="0" indent="0" rtl="0">
              <a:spcBef>
                <a:spcPts val="0"/>
              </a:spcBef>
              <a:buNone/>
            </a:pPr>
            <a:r>
              <a:rPr lang="en" sz="1400"/>
              <a:t>Productivity gains: “more is being accomplished with less”</a:t>
            </a:r>
          </a:p>
          <a:p>
            <a:pPr lvl="0">
              <a:spcBef>
                <a:spcPts val="0"/>
              </a:spcBef>
              <a:buNone/>
            </a:pPr>
            <a:endParaRPr sz="1400"/>
          </a:p>
        </p:txBody>
      </p:sp>
      <p:pic>
        <p:nvPicPr>
          <p:cNvPr id="182" name="Shape 182" descr="Slide71.jpg"/>
          <p:cNvPicPr preferRelativeResize="0"/>
          <p:nvPr/>
        </p:nvPicPr>
        <p:blipFill>
          <a:blip r:embed="rId3">
            <a:alphaModFix/>
          </a:blip>
          <a:stretch>
            <a:fillRect/>
          </a:stretch>
        </p:blipFill>
        <p:spPr>
          <a:xfrm>
            <a:off x="6507899" y="127600"/>
            <a:ext cx="2513798" cy="1884976"/>
          </a:xfrm>
          <a:prstGeom prst="rect">
            <a:avLst/>
          </a:prstGeom>
          <a:noFill/>
          <a:ln>
            <a:noFill/>
          </a:ln>
        </p:spPr>
      </p:pic>
      <p:sp>
        <p:nvSpPr>
          <p:cNvPr id="183" name="Shape 183"/>
          <p:cNvSpPr txBox="1"/>
          <p:nvPr/>
        </p:nvSpPr>
        <p:spPr>
          <a:xfrm>
            <a:off x="6444500" y="2012575"/>
            <a:ext cx="2640600" cy="529500"/>
          </a:xfrm>
          <a:prstGeom prst="rect">
            <a:avLst/>
          </a:prstGeom>
          <a:noFill/>
          <a:ln>
            <a:noFill/>
          </a:ln>
        </p:spPr>
        <p:txBody>
          <a:bodyPr lIns="91425" tIns="91425" rIns="91425" bIns="91425" anchor="t" anchorCtr="0">
            <a:noAutofit/>
          </a:bodyPr>
          <a:lstStyle/>
          <a:p>
            <a:pPr lvl="0" algn="ctr">
              <a:spcBef>
                <a:spcPts val="0"/>
              </a:spcBef>
              <a:buNone/>
            </a:pPr>
            <a:r>
              <a:rPr lang="en" sz="1200"/>
              <a:t>Productive Efficiency is reached at MES</a:t>
            </a:r>
          </a:p>
        </p:txBody>
      </p:sp>
      <p:pic>
        <p:nvPicPr>
          <p:cNvPr id="184" name="Shape 184" descr="how-collaboration-can-exploit-technological-innovations-6-638.jpg"/>
          <p:cNvPicPr preferRelativeResize="0"/>
          <p:nvPr/>
        </p:nvPicPr>
        <p:blipFill>
          <a:blip r:embed="rId4">
            <a:alphaModFix/>
          </a:blip>
          <a:stretch>
            <a:fillRect/>
          </a:stretch>
        </p:blipFill>
        <p:spPr>
          <a:xfrm>
            <a:off x="2981674" y="3033125"/>
            <a:ext cx="3180650" cy="17897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flip dir="l"/>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8"/>
        <p:cNvGrpSpPr/>
        <p:nvPr/>
      </p:nvGrpSpPr>
      <p:grpSpPr>
        <a:xfrm>
          <a:off x="0" y="0"/>
          <a:ext cx="0" cy="0"/>
          <a:chOff x="0" y="0"/>
          <a:chExt cx="0" cy="0"/>
        </a:xfrm>
      </p:grpSpPr>
      <p:sp>
        <p:nvSpPr>
          <p:cNvPr id="189" name="Shape 189"/>
          <p:cNvSpPr txBox="1">
            <a:spLocks noGrp="1"/>
          </p:cNvSpPr>
          <p:nvPr>
            <p:ph type="title" idx="4294967295"/>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Factors to Productivity</a:t>
            </a:r>
          </a:p>
        </p:txBody>
      </p:sp>
      <p:sp>
        <p:nvSpPr>
          <p:cNvPr id="190" name="Shape 190"/>
          <p:cNvSpPr txBox="1"/>
          <p:nvPr/>
        </p:nvSpPr>
        <p:spPr>
          <a:xfrm>
            <a:off x="0" y="1393850"/>
            <a:ext cx="4319100" cy="2630700"/>
          </a:xfrm>
          <a:prstGeom prst="rect">
            <a:avLst/>
          </a:prstGeom>
          <a:noFill/>
          <a:ln>
            <a:noFill/>
          </a:ln>
        </p:spPr>
        <p:txBody>
          <a:bodyPr lIns="91425" tIns="91425" rIns="91425" bIns="91425" anchor="t" anchorCtr="0">
            <a:noAutofit/>
          </a:bodyPr>
          <a:lstStyle/>
          <a:p>
            <a:pPr lvl="0">
              <a:spcBef>
                <a:spcPts val="0"/>
              </a:spcBef>
              <a:buNone/>
            </a:pPr>
            <a:r>
              <a:rPr lang="en">
                <a:solidFill>
                  <a:srgbClr val="9900FF"/>
                </a:solidFill>
              </a:rPr>
              <a:t>Factors that increase productivity are such as the following:</a:t>
            </a:r>
          </a:p>
          <a:p>
            <a:pPr lvl="0">
              <a:spcBef>
                <a:spcPts val="0"/>
              </a:spcBef>
              <a:buNone/>
            </a:pPr>
            <a:r>
              <a:rPr lang="en">
                <a:solidFill>
                  <a:srgbClr val="9900FF"/>
                </a:solidFill>
              </a:rPr>
              <a:t>-Maximize the impact of labor and capital (both scarce sources</a:t>
            </a:r>
          </a:p>
          <a:p>
            <a:pPr lvl="0">
              <a:spcBef>
                <a:spcPts val="0"/>
              </a:spcBef>
              <a:buNone/>
            </a:pPr>
            <a:r>
              <a:rPr lang="en">
                <a:solidFill>
                  <a:srgbClr val="9900FF"/>
                </a:solidFill>
              </a:rPr>
              <a:t>-Technological innovations/ advances (internet and computers)</a:t>
            </a:r>
          </a:p>
          <a:p>
            <a:pPr lvl="0">
              <a:spcBef>
                <a:spcPts val="0"/>
              </a:spcBef>
              <a:buNone/>
            </a:pPr>
            <a:r>
              <a:rPr lang="en">
                <a:solidFill>
                  <a:srgbClr val="9900FF"/>
                </a:solidFill>
              </a:rPr>
              <a:t>-Methodical/ logistics improvement (assembly line)</a:t>
            </a:r>
          </a:p>
          <a:p>
            <a:pPr lvl="0">
              <a:spcBef>
                <a:spcPts val="0"/>
              </a:spcBef>
              <a:buNone/>
            </a:pPr>
            <a:r>
              <a:rPr lang="en">
                <a:solidFill>
                  <a:srgbClr val="9900FF"/>
                </a:solidFill>
              </a:rPr>
              <a:t>-Specialization, more skilled work force</a:t>
            </a:r>
          </a:p>
          <a:p>
            <a:pPr lvl="0">
              <a:spcBef>
                <a:spcPts val="0"/>
              </a:spcBef>
              <a:buNone/>
            </a:pPr>
            <a:endParaRPr>
              <a:solidFill>
                <a:srgbClr val="9900FF"/>
              </a:solidFill>
            </a:endParaRPr>
          </a:p>
          <a:p>
            <a:pPr lvl="0">
              <a:spcBef>
                <a:spcPts val="0"/>
              </a:spcBef>
              <a:buNone/>
            </a:pPr>
            <a:r>
              <a:rPr lang="en">
                <a:solidFill>
                  <a:srgbClr val="9900FF"/>
                </a:solidFill>
              </a:rPr>
              <a:t>Productivity can predict future rates of GDP growth.</a:t>
            </a:r>
          </a:p>
          <a:p>
            <a:pPr lvl="0">
              <a:spcBef>
                <a:spcPts val="0"/>
              </a:spcBef>
              <a:buNone/>
            </a:pPr>
            <a:r>
              <a:rPr lang="en">
                <a:solidFill>
                  <a:srgbClr val="9900FF"/>
                </a:solidFill>
              </a:rPr>
              <a:t>The Productivity measure is produced by the Bureau of Labor Statistics four times per year.</a:t>
            </a: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GDP Gap</a:t>
            </a:r>
          </a:p>
        </p:txBody>
      </p:sp>
      <p:sp>
        <p:nvSpPr>
          <p:cNvPr id="196" name="Shape 196"/>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marL="457200" lvl="0" indent="-228600" rtl="0">
              <a:spcBef>
                <a:spcPts val="0"/>
              </a:spcBef>
              <a:buChar char="-"/>
            </a:pPr>
            <a:r>
              <a:rPr lang="en"/>
              <a:t>The GDP gap is the GDP projection v. the actual GDP of that year</a:t>
            </a:r>
          </a:p>
          <a:p>
            <a:pPr marL="457200" lvl="0" indent="-228600">
              <a:spcBef>
                <a:spcPts val="0"/>
              </a:spcBef>
              <a:buChar char="-"/>
            </a:pPr>
            <a:r>
              <a:rPr lang="en"/>
              <a:t> In real life, the GDP constantly fluctuates its prices</a:t>
            </a:r>
          </a:p>
        </p:txBody>
      </p:sp>
      <p:pic>
        <p:nvPicPr>
          <p:cNvPr id="197" name="Shape 197"/>
          <p:cNvPicPr preferRelativeResize="0"/>
          <p:nvPr/>
        </p:nvPicPr>
        <p:blipFill>
          <a:blip r:embed="rId3">
            <a:alphaModFix/>
          </a:blip>
          <a:stretch>
            <a:fillRect/>
          </a:stretch>
        </p:blipFill>
        <p:spPr>
          <a:xfrm>
            <a:off x="4660925" y="2251074"/>
            <a:ext cx="4171374" cy="278309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gallery dir="l"/>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solidFill>
                  <a:srgbClr val="00FF00"/>
                </a:solidFill>
              </a:rPr>
              <a:t>Economic Cycles</a:t>
            </a:r>
          </a:p>
        </p:txBody>
      </p:sp>
      <p:pic>
        <p:nvPicPr>
          <p:cNvPr id="92" name="Shape 92" descr="Bear-Market-Bull-Market-Public-Domain.jpg"/>
          <p:cNvPicPr preferRelativeResize="0"/>
          <p:nvPr/>
        </p:nvPicPr>
        <p:blipFill>
          <a:blip r:embed="rId4">
            <a:alphaModFix/>
          </a:blip>
          <a:stretch>
            <a:fillRect/>
          </a:stretch>
        </p:blipFill>
        <p:spPr>
          <a:xfrm>
            <a:off x="122950" y="2071124"/>
            <a:ext cx="2522224" cy="1781324"/>
          </a:xfrm>
          <a:prstGeom prst="rect">
            <a:avLst/>
          </a:prstGeom>
          <a:noFill/>
          <a:ln>
            <a:noFill/>
          </a:ln>
        </p:spPr>
      </p:pic>
      <p:sp>
        <p:nvSpPr>
          <p:cNvPr id="93" name="Shape 93"/>
          <p:cNvSpPr txBox="1"/>
          <p:nvPr/>
        </p:nvSpPr>
        <p:spPr>
          <a:xfrm>
            <a:off x="0" y="3906725"/>
            <a:ext cx="4181700" cy="659700"/>
          </a:xfrm>
          <a:prstGeom prst="rect">
            <a:avLst/>
          </a:prstGeom>
          <a:noFill/>
          <a:ln>
            <a:noFill/>
          </a:ln>
        </p:spPr>
        <p:txBody>
          <a:bodyPr lIns="91425" tIns="91425" rIns="91425" bIns="91425" anchor="t" anchorCtr="0">
            <a:noAutofit/>
          </a:bodyPr>
          <a:lstStyle/>
          <a:p>
            <a:pPr lvl="0">
              <a:spcBef>
                <a:spcPts val="0"/>
              </a:spcBef>
              <a:buNone/>
            </a:pPr>
            <a:r>
              <a:rPr lang="en">
                <a:solidFill>
                  <a:srgbClr val="00FF00"/>
                </a:solidFill>
              </a:rPr>
              <a:t>Bear and the Bull</a:t>
            </a:r>
          </a:p>
          <a:p>
            <a:pPr lvl="0">
              <a:spcBef>
                <a:spcPts val="0"/>
              </a:spcBef>
              <a:buNone/>
            </a:pPr>
            <a:r>
              <a:rPr lang="en">
                <a:solidFill>
                  <a:srgbClr val="00FF00"/>
                </a:solidFill>
              </a:rPr>
              <a:t>Bear is decline in prices, Bull is increase in prices</a:t>
            </a:r>
          </a:p>
        </p:txBody>
      </p:sp>
      <p:pic>
        <p:nvPicPr>
          <p:cNvPr id="94" name="Shape 94" descr="BLOG3-1000x889.jpg"/>
          <p:cNvPicPr preferRelativeResize="0"/>
          <p:nvPr/>
        </p:nvPicPr>
        <p:blipFill>
          <a:blip r:embed="rId5">
            <a:alphaModFix/>
          </a:blip>
          <a:stretch>
            <a:fillRect/>
          </a:stretch>
        </p:blipFill>
        <p:spPr>
          <a:xfrm>
            <a:off x="6891075" y="1924272"/>
            <a:ext cx="2168925" cy="1928174"/>
          </a:xfrm>
          <a:prstGeom prst="rect">
            <a:avLst/>
          </a:prstGeom>
          <a:noFill/>
          <a:ln>
            <a:noFill/>
          </a:ln>
        </p:spPr>
      </p:pic>
      <p:sp>
        <p:nvSpPr>
          <p:cNvPr id="95" name="Shape 95"/>
          <p:cNvSpPr txBox="1"/>
          <p:nvPr/>
        </p:nvSpPr>
        <p:spPr>
          <a:xfrm>
            <a:off x="4304700" y="3852450"/>
            <a:ext cx="4839300" cy="1015200"/>
          </a:xfrm>
          <a:prstGeom prst="rect">
            <a:avLst/>
          </a:prstGeom>
          <a:noFill/>
          <a:ln>
            <a:noFill/>
          </a:ln>
        </p:spPr>
        <p:txBody>
          <a:bodyPr lIns="91425" tIns="91425" rIns="91425" bIns="91425" anchor="t" anchorCtr="0">
            <a:noAutofit/>
          </a:bodyPr>
          <a:lstStyle/>
          <a:p>
            <a:pPr lvl="0">
              <a:spcBef>
                <a:spcPts val="0"/>
              </a:spcBef>
              <a:buNone/>
            </a:pPr>
            <a:r>
              <a:rPr lang="en">
                <a:solidFill>
                  <a:srgbClr val="00FF00"/>
                </a:solidFill>
              </a:rPr>
              <a:t>Economic trends are based on work hours, attitudes towards spending, and many other factors such as interest rates, which influence the demand and supply of the market, altering the GDP continuously</a:t>
            </a: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9"/>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flip dir="l"/>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Indicators of Current State in Cycle</a:t>
            </a:r>
          </a:p>
        </p:txBody>
      </p:sp>
      <p:sp>
        <p:nvSpPr>
          <p:cNvPr id="105" name="Shape 105"/>
          <p:cNvSpPr txBox="1">
            <a:spLocks noGrp="1"/>
          </p:cNvSpPr>
          <p:nvPr>
            <p:ph type="body" idx="1"/>
          </p:nvPr>
        </p:nvSpPr>
        <p:spPr>
          <a:xfrm>
            <a:off x="311700" y="1238775"/>
            <a:ext cx="7460100" cy="3339000"/>
          </a:xfrm>
          <a:prstGeom prst="rect">
            <a:avLst/>
          </a:prstGeom>
        </p:spPr>
        <p:txBody>
          <a:bodyPr lIns="91425" tIns="91425" rIns="91425" bIns="91425" anchor="t" anchorCtr="0">
            <a:noAutofit/>
          </a:bodyPr>
          <a:lstStyle/>
          <a:p>
            <a:pPr lvl="0">
              <a:lnSpc>
                <a:spcPct val="100000"/>
              </a:lnSpc>
              <a:spcBef>
                <a:spcPts val="0"/>
              </a:spcBef>
              <a:buNone/>
            </a:pPr>
            <a:r>
              <a:rPr lang="en" sz="1600"/>
              <a:t>Lagging Indicators- Factors that show up after the economy has already begun to follow a particular pattern or trend</a:t>
            </a:r>
          </a:p>
          <a:p>
            <a:pPr marL="457200" lvl="0" indent="0" rtl="0">
              <a:lnSpc>
                <a:spcPct val="100000"/>
              </a:lnSpc>
              <a:spcBef>
                <a:spcPts val="0"/>
              </a:spcBef>
              <a:buNone/>
            </a:pPr>
            <a:r>
              <a:rPr lang="en" sz="1600"/>
              <a:t>Ex: Unemployment and inflation, are lagging indicators of a recession</a:t>
            </a:r>
          </a:p>
          <a:p>
            <a:pPr marL="0" lvl="0" indent="0" rtl="0">
              <a:lnSpc>
                <a:spcPct val="100000"/>
              </a:lnSpc>
              <a:spcBef>
                <a:spcPts val="0"/>
              </a:spcBef>
              <a:buNone/>
            </a:pPr>
            <a:r>
              <a:rPr lang="en" sz="1600"/>
              <a:t>Coincident Indicators-data that show the current state of economic activity</a:t>
            </a:r>
          </a:p>
          <a:p>
            <a:pPr marL="457200" lvl="0" indent="0" rtl="0">
              <a:lnSpc>
                <a:spcPct val="100000"/>
              </a:lnSpc>
              <a:spcBef>
                <a:spcPts val="0"/>
              </a:spcBef>
              <a:buNone/>
            </a:pPr>
            <a:r>
              <a:rPr lang="en" sz="1600"/>
              <a:t>Ex: Data Stats, current growth rates</a:t>
            </a:r>
          </a:p>
          <a:p>
            <a:pPr marL="0" lvl="0" indent="0" rtl="0">
              <a:lnSpc>
                <a:spcPct val="100000"/>
              </a:lnSpc>
              <a:spcBef>
                <a:spcPts val="0"/>
              </a:spcBef>
              <a:buNone/>
            </a:pPr>
            <a:r>
              <a:rPr lang="en" sz="1600"/>
              <a:t>Leading Indicators-Economic factors that change before the economy starts to follow a particular pattern or trend.</a:t>
            </a:r>
          </a:p>
          <a:p>
            <a:pPr marL="457200" lvl="0" indent="0" rtl="0">
              <a:lnSpc>
                <a:spcPct val="100000"/>
              </a:lnSpc>
              <a:spcBef>
                <a:spcPts val="0"/>
              </a:spcBef>
              <a:buNone/>
            </a:pPr>
            <a:r>
              <a:rPr lang="en" sz="1600"/>
              <a:t>Ex: Startup businesses, Investments, Taking out loans</a:t>
            </a:r>
          </a:p>
          <a:p>
            <a:pPr lvl="0">
              <a:lnSpc>
                <a:spcPct val="100000"/>
              </a:lnSpc>
              <a:spcBef>
                <a:spcPts val="0"/>
              </a:spcBef>
              <a:buNone/>
            </a:pPr>
            <a:endParaRPr sz="1600"/>
          </a:p>
        </p:txBody>
      </p:sp>
    </p:spTree>
  </p:cSld>
  <p:clrMapOvr>
    <a:masterClrMapping/>
  </p:clrMapOvr>
  <p:transition spd="slow">
    <p:push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Recession/Expansion</a:t>
            </a:r>
          </a:p>
        </p:txBody>
      </p:sp>
      <p:sp>
        <p:nvSpPr>
          <p:cNvPr id="111" name="Shape 111"/>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r>
              <a:rPr lang="en"/>
              <a:t>Both recessions and expansions are fluctuations in output, measured by the quantity of goods and services produced (GDP).</a:t>
            </a:r>
          </a:p>
          <a:p>
            <a:pPr marL="457200" lvl="0" indent="0" rtl="0">
              <a:spcBef>
                <a:spcPts val="0"/>
              </a:spcBef>
              <a:buNone/>
            </a:pPr>
            <a:r>
              <a:rPr lang="en"/>
              <a:t>Productivity is related to these fluctuations, since it is the ratio of input to output (increase in productivity and innovations leads to expansions, and vice versa).</a:t>
            </a:r>
          </a:p>
          <a:p>
            <a:pPr lvl="0">
              <a:spcBef>
                <a:spcPts val="0"/>
              </a:spcBef>
              <a:buNone/>
            </a:pPr>
            <a:r>
              <a:rPr lang="en"/>
              <a:t>Real GDP is adjusted for changes in the price of goods (inflation and deflation).</a:t>
            </a:r>
          </a:p>
          <a:p>
            <a:pPr lvl="0" rtl="0">
              <a:spcBef>
                <a:spcPts val="0"/>
              </a:spcBef>
              <a:buNone/>
            </a:pPr>
            <a:r>
              <a:rPr lang="en"/>
              <a:t>-The purchasing power of each dollar needs to remain constant</a:t>
            </a:r>
          </a:p>
          <a:p>
            <a:pPr lvl="0" rtl="0">
              <a:spcBef>
                <a:spcPts val="0"/>
              </a:spcBef>
              <a:buNone/>
            </a:pPr>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Quarters</a:t>
            </a:r>
          </a:p>
        </p:txBody>
      </p:sp>
      <p:sp>
        <p:nvSpPr>
          <p:cNvPr id="117" name="Shape 117"/>
          <p:cNvSpPr txBox="1">
            <a:spLocks noGrp="1"/>
          </p:cNvSpPr>
          <p:nvPr>
            <p:ph type="body" idx="1"/>
          </p:nvPr>
        </p:nvSpPr>
        <p:spPr>
          <a:xfrm>
            <a:off x="311700" y="1072825"/>
            <a:ext cx="8520600" cy="3339000"/>
          </a:xfrm>
          <a:prstGeom prst="rect">
            <a:avLst/>
          </a:prstGeom>
        </p:spPr>
        <p:txBody>
          <a:bodyPr lIns="91425" tIns="91425" rIns="91425" bIns="91425" anchor="t" anchorCtr="0">
            <a:noAutofit/>
          </a:bodyPr>
          <a:lstStyle/>
          <a:p>
            <a:pPr lvl="0">
              <a:spcBef>
                <a:spcPts val="0"/>
              </a:spcBef>
              <a:buNone/>
            </a:pPr>
            <a:r>
              <a:rPr lang="en"/>
              <a:t>GDP is measured periodically in each quarter (one fourth of the fiscal year).</a:t>
            </a:r>
          </a:p>
          <a:p>
            <a:pPr marL="457200" lvl="0" indent="0" rtl="0">
              <a:spcBef>
                <a:spcPts val="0"/>
              </a:spcBef>
              <a:buNone/>
            </a:pPr>
            <a:r>
              <a:rPr lang="en"/>
              <a:t>Whether or not the GDP is increasing enough to be considered a recession or expansion is determined by the Bureau of Labor Statistics, four times a year.</a:t>
            </a:r>
          </a:p>
          <a:p>
            <a:pPr lvl="0" rtl="0">
              <a:spcBef>
                <a:spcPts val="0"/>
              </a:spcBef>
              <a:buNone/>
            </a:pPr>
            <a:r>
              <a:rPr lang="en"/>
              <a:t>Before recessions used to be measured by declining GDP over two quarters or more, now this Bureau has the power to influence people’s perception of the economy and changes their incentives for production and consumption.</a:t>
            </a:r>
          </a:p>
          <a:p>
            <a:pPr marL="457200" lvl="0" indent="0">
              <a:spcBef>
                <a:spcPts val="0"/>
              </a:spcBef>
              <a:buNone/>
            </a:pPr>
            <a:r>
              <a:rPr lang="en"/>
              <a:t>Similar to the Federal Reserve, the Bureau influences people’s decisions to help guide the economy on a secure and prosperous route.</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Troughs and Peaks</a:t>
            </a:r>
          </a:p>
        </p:txBody>
      </p:sp>
      <p:sp>
        <p:nvSpPr>
          <p:cNvPr id="123" name="Shape 123"/>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r>
              <a:rPr lang="en"/>
              <a:t>Troughs are the lowest point(s) in the cycle (the dips), while Peaks are the highest points in the cycle, where GDP is the greatest in that period.</a:t>
            </a:r>
          </a:p>
          <a:p>
            <a:pPr lvl="0">
              <a:spcBef>
                <a:spcPts val="0"/>
              </a:spcBef>
              <a:buNone/>
            </a:pPr>
            <a:r>
              <a:rPr lang="en"/>
              <a:t>Troughs and Peaks (periodic cycle, repeat in a series of troughs and peaks)</a:t>
            </a:r>
          </a:p>
          <a:p>
            <a:pPr marL="457200" lvl="0" indent="0" rtl="0">
              <a:spcBef>
                <a:spcPts val="0"/>
              </a:spcBef>
              <a:buNone/>
            </a:pPr>
            <a:r>
              <a:rPr lang="en"/>
              <a:t>These are the places in the cycle where the slope is zero, and switches from positive to negative GDP change (Peak) or negative to positive GDP (trough).</a:t>
            </a:r>
          </a:p>
        </p:txBody>
      </p:sp>
    </p:spTree>
  </p:cSld>
  <p:clrMapOvr>
    <a:masterClrMapping/>
  </p:clrMapOvr>
  <mc:AlternateContent xmlns:mc="http://schemas.openxmlformats.org/markup-compatibility/2006" xmlns:p14="http://schemas.microsoft.com/office/powerpoint/2010/main">
    <mc:Choice Requires="p14">
      <p:transition spd="slow">
        <p14:gallery dir="l"/>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Tree>
  </p:cSld>
  <p:clrMapOvr>
    <a:masterClrMapping/>
  </p:clrMapOvr>
  <p:transition spd="slow">
    <p:push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a:t>Recessions in the U.S.</a:t>
            </a:r>
          </a:p>
        </p:txBody>
      </p:sp>
      <p:sp>
        <p:nvSpPr>
          <p:cNvPr id="133" name="Shape 133"/>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marL="457200" lvl="0" indent="-228600" rtl="0">
              <a:spcBef>
                <a:spcPts val="0"/>
              </a:spcBef>
              <a:buClr>
                <a:srgbClr val="000000"/>
              </a:buClr>
            </a:pPr>
            <a:r>
              <a:rPr lang="en">
                <a:solidFill>
                  <a:srgbClr val="000000"/>
                </a:solidFill>
              </a:rPr>
              <a:t>The Recession of 1839-1843 is one of the longest in US history, taking about 4 years to get out of</a:t>
            </a:r>
          </a:p>
          <a:p>
            <a:pPr marL="914400" lvl="1" indent="-228600" rtl="0">
              <a:spcBef>
                <a:spcPts val="0"/>
              </a:spcBef>
              <a:buClr>
                <a:srgbClr val="000000"/>
              </a:buClr>
            </a:pPr>
            <a:r>
              <a:rPr lang="en">
                <a:solidFill>
                  <a:srgbClr val="000000"/>
                </a:solidFill>
                <a:latin typeface="Arial"/>
                <a:ea typeface="Arial"/>
                <a:cs typeface="Arial"/>
                <a:sym typeface="Arial"/>
              </a:rPr>
              <a:t>The recession was caused by mass deflation of the currency as well as characterized by the mass default of loans</a:t>
            </a:r>
          </a:p>
          <a:p>
            <a:pPr marL="914400" lvl="1" indent="-228600" rtl="0">
              <a:spcBef>
                <a:spcPts val="0"/>
              </a:spcBef>
              <a:buClr>
                <a:srgbClr val="000000"/>
              </a:buClr>
            </a:pPr>
            <a:r>
              <a:rPr lang="en">
                <a:solidFill>
                  <a:srgbClr val="000000"/>
                </a:solidFill>
                <a:latin typeface="Arial"/>
                <a:ea typeface="Arial"/>
                <a:cs typeface="Arial"/>
                <a:sym typeface="Arial"/>
              </a:rPr>
              <a:t>Business activity decline 34.3% during this time as well as and GDP drop of 26.7%</a:t>
            </a:r>
          </a:p>
          <a:p>
            <a:pPr marL="457200" lvl="0" indent="-228600" rtl="0">
              <a:spcBef>
                <a:spcPts val="0"/>
              </a:spcBef>
              <a:buClr>
                <a:srgbClr val="000000"/>
              </a:buClr>
            </a:pPr>
            <a:r>
              <a:rPr lang="en">
                <a:solidFill>
                  <a:srgbClr val="000000"/>
                </a:solidFill>
              </a:rPr>
              <a:t>The Great Depression was America’s greatest depression lasting from 1929-1933</a:t>
            </a:r>
          </a:p>
          <a:p>
            <a:pPr marL="914400" lvl="1" indent="-228600" rtl="0">
              <a:spcBef>
                <a:spcPts val="0"/>
              </a:spcBef>
              <a:buClr>
                <a:srgbClr val="000000"/>
              </a:buClr>
            </a:pPr>
            <a:r>
              <a:rPr lang="en">
                <a:solidFill>
                  <a:srgbClr val="000000"/>
                </a:solidFill>
              </a:rPr>
              <a:t>The Great Depression was caused due to the stock market crash of 1929 as well as new tariffs implemented to protect US interest abroad</a:t>
            </a:r>
          </a:p>
          <a:p>
            <a:pPr marL="914400" lvl="1" indent="-228600" rtl="0">
              <a:spcBef>
                <a:spcPts val="0"/>
              </a:spcBef>
              <a:buClr>
                <a:srgbClr val="000000"/>
              </a:buClr>
            </a:pPr>
            <a:r>
              <a:rPr lang="en">
                <a:solidFill>
                  <a:srgbClr val="000000"/>
                </a:solidFill>
              </a:rPr>
              <a:t>Unemployment during this time nearly reached 25% at its peak</a:t>
            </a:r>
          </a:p>
          <a:p>
            <a:pPr marL="914400" lvl="1" indent="-228600">
              <a:spcBef>
                <a:spcPts val="0"/>
              </a:spcBef>
              <a:buClr>
                <a:srgbClr val="000000"/>
              </a:buClr>
            </a:pPr>
            <a:r>
              <a:rPr lang="en">
                <a:solidFill>
                  <a:srgbClr val="000000"/>
                </a:solidFill>
              </a:rPr>
              <a:t>The Great Depression also plagued the rest of the 1930’s with economic misfortune as well as future recessions as seen in 37-38</a:t>
            </a:r>
          </a:p>
        </p:txBody>
      </p:sp>
    </p:spTree>
  </p:cSld>
  <p:clrMapOvr>
    <a:masterClrMapping/>
  </p:clrMapOvr>
  <mc:AlternateContent xmlns:mc="http://schemas.openxmlformats.org/markup-compatibility/2006" xmlns:p14="http://schemas.microsoft.com/office/powerpoint/2010/main">
    <mc:Choice Requires="p14">
      <p:transition spd="slow">
        <p14:flip dir="l"/>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853</Words>
  <Application>Microsoft Office PowerPoint</Application>
  <PresentationFormat>On-screen Show (16:9)</PresentationFormat>
  <Paragraphs>63</Paragraphs>
  <Slides>18</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Roboto</vt:lpstr>
      <vt:lpstr>Arial</vt:lpstr>
      <vt:lpstr>geometric</vt:lpstr>
      <vt:lpstr>Economic Cycles, Productivity (GDP)</vt:lpstr>
      <vt:lpstr>Economic Cycles</vt:lpstr>
      <vt:lpstr>PowerPoint Presentation</vt:lpstr>
      <vt:lpstr>Indicators of Current State in Cycle</vt:lpstr>
      <vt:lpstr>Recession/Expansion</vt:lpstr>
      <vt:lpstr>Quarters</vt:lpstr>
      <vt:lpstr>Troughs and Peaks</vt:lpstr>
      <vt:lpstr>PowerPoint Presentation</vt:lpstr>
      <vt:lpstr>Recessions in the U.S.</vt:lpstr>
      <vt:lpstr>PowerPoint Presentation</vt:lpstr>
      <vt:lpstr>PowerPoint Presentation</vt:lpstr>
      <vt:lpstr>Recoveries in the U.S.</vt:lpstr>
      <vt:lpstr>PowerPoint Presentation</vt:lpstr>
      <vt:lpstr>PowerPoint Presentation</vt:lpstr>
      <vt:lpstr>Graph of the GDP in United States’ History</vt:lpstr>
      <vt:lpstr>Productivity</vt:lpstr>
      <vt:lpstr>Factors to Productivity</vt:lpstr>
      <vt:lpstr>GDP Gap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Cycles, Productivity (GDP)</dc:title>
  <dc:creator>Balazs, Stephen</dc:creator>
  <cp:lastModifiedBy>Balazs, Stephen</cp:lastModifiedBy>
  <cp:revision>1</cp:revision>
  <dcterms:modified xsi:type="dcterms:W3CDTF">2017-03-29T15:21:07Z</dcterms:modified>
</cp:coreProperties>
</file>